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3717588" cy="18291175"/>
  <p:notesSz cx="6735763" cy="9869488"/>
  <p:defaultTextStyle>
    <a:defPPr>
      <a:defRPr lang="ja-JP"/>
    </a:defPPr>
    <a:lvl1pPr marL="0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1pPr>
    <a:lvl2pPr marL="914491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2pPr>
    <a:lvl3pPr marL="1828983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3pPr>
    <a:lvl4pPr marL="2743474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4pPr>
    <a:lvl5pPr marL="3657966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5pPr>
    <a:lvl6pPr marL="4572457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5486949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6401440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7315932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3732" y="7584"/>
      </p:cViewPr>
      <p:guideLst>
        <p:guide orient="horz" pos="5761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8819" y="5682121"/>
            <a:ext cx="11659950" cy="392074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7638" y="10364999"/>
            <a:ext cx="9602312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6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945251" y="732496"/>
            <a:ext cx="3086457" cy="1560677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80" y="732496"/>
            <a:ext cx="9030745" cy="1560677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16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92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3595" y="11753775"/>
            <a:ext cx="11659950" cy="3632831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83595" y="7752582"/>
            <a:ext cx="11659950" cy="4001193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80" y="4267942"/>
            <a:ext cx="6058601" cy="120713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73107" y="4267942"/>
            <a:ext cx="6058601" cy="120713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63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79" y="4094345"/>
            <a:ext cx="6060984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79" y="5800674"/>
            <a:ext cx="6060984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68345" y="4094345"/>
            <a:ext cx="6063364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968345" y="5800674"/>
            <a:ext cx="6063364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3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43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73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80" y="728260"/>
            <a:ext cx="4512992" cy="30993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63196" y="728261"/>
            <a:ext cx="7668513" cy="1561101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5880" y="3827599"/>
            <a:ext cx="4512992" cy="12511673"/>
          </a:xfrm>
        </p:spPr>
        <p:txBody>
          <a:bodyPr/>
          <a:lstStyle>
            <a:lvl1pPr marL="0" indent="0">
              <a:buNone/>
              <a:defRPr sz="2800"/>
            </a:lvl1pPr>
            <a:lvl2pPr marL="914491" indent="0">
              <a:buNone/>
              <a:defRPr sz="2400"/>
            </a:lvl2pPr>
            <a:lvl3pPr marL="1828983" indent="0">
              <a:buNone/>
              <a:defRPr sz="2000"/>
            </a:lvl3pPr>
            <a:lvl4pPr marL="2743474" indent="0">
              <a:buNone/>
              <a:defRPr sz="1800"/>
            </a:lvl4pPr>
            <a:lvl5pPr marL="3657966" indent="0">
              <a:buNone/>
              <a:defRPr sz="1800"/>
            </a:lvl5pPr>
            <a:lvl6pPr marL="4572457" indent="0">
              <a:buNone/>
              <a:defRPr sz="1800"/>
            </a:lvl6pPr>
            <a:lvl7pPr marL="5486949" indent="0">
              <a:buNone/>
              <a:defRPr sz="1800"/>
            </a:lvl7pPr>
            <a:lvl8pPr marL="6401440" indent="0">
              <a:buNone/>
              <a:defRPr sz="1800"/>
            </a:lvl8pPr>
            <a:lvl9pPr marL="7315932" indent="0">
              <a:buNone/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99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8743" y="12803822"/>
            <a:ext cx="8230553" cy="151156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88743" y="1634350"/>
            <a:ext cx="8230553" cy="10974705"/>
          </a:xfrm>
        </p:spPr>
        <p:txBody>
          <a:bodyPr/>
          <a:lstStyle>
            <a:lvl1pPr marL="0" indent="0">
              <a:buNone/>
              <a:defRPr sz="6400"/>
            </a:lvl1pPr>
            <a:lvl2pPr marL="914491" indent="0">
              <a:buNone/>
              <a:defRPr sz="5600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88743" y="14315386"/>
            <a:ext cx="8230553" cy="2146671"/>
          </a:xfrm>
        </p:spPr>
        <p:txBody>
          <a:bodyPr/>
          <a:lstStyle>
            <a:lvl1pPr marL="0" indent="0">
              <a:buNone/>
              <a:defRPr sz="2800"/>
            </a:lvl1pPr>
            <a:lvl2pPr marL="914491" indent="0">
              <a:buNone/>
              <a:defRPr sz="2400"/>
            </a:lvl2pPr>
            <a:lvl3pPr marL="1828983" indent="0">
              <a:buNone/>
              <a:defRPr sz="2000"/>
            </a:lvl3pPr>
            <a:lvl4pPr marL="2743474" indent="0">
              <a:buNone/>
              <a:defRPr sz="1800"/>
            </a:lvl4pPr>
            <a:lvl5pPr marL="3657966" indent="0">
              <a:buNone/>
              <a:defRPr sz="1800"/>
            </a:lvl5pPr>
            <a:lvl6pPr marL="4572457" indent="0">
              <a:buNone/>
              <a:defRPr sz="1800"/>
            </a:lvl6pPr>
            <a:lvl7pPr marL="5486949" indent="0">
              <a:buNone/>
              <a:defRPr sz="1800"/>
            </a:lvl7pPr>
            <a:lvl8pPr marL="6401440" indent="0">
              <a:buNone/>
              <a:defRPr sz="1800"/>
            </a:lvl8pPr>
            <a:lvl9pPr marL="7315932" indent="0">
              <a:buNone/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3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5880" y="732495"/>
            <a:ext cx="12345829" cy="3048529"/>
          </a:xfrm>
          <a:prstGeom prst="rect">
            <a:avLst/>
          </a:prstGeom>
        </p:spPr>
        <p:txBody>
          <a:bodyPr vert="horz" lIns="182898" tIns="91449" rIns="182898" bIns="9144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80" y="4267942"/>
            <a:ext cx="12345829" cy="12071330"/>
          </a:xfrm>
          <a:prstGeom prst="rect">
            <a:avLst/>
          </a:prstGeom>
        </p:spPr>
        <p:txBody>
          <a:bodyPr vert="horz" lIns="182898" tIns="91449" rIns="182898" bIns="9144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5879" y="16953211"/>
            <a:ext cx="3200771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6AC5-EEC8-42AD-8928-665FB9868A25}" type="datetimeFigureOut">
              <a:rPr kumimoji="1" lang="ja-JP" altLang="en-US" smtClean="0"/>
              <a:t>2014/12/10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86843" y="16953211"/>
            <a:ext cx="4343903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30938" y="16953211"/>
            <a:ext cx="3200771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8498-DC21-47A9-A0D5-528903AEB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6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983" rtl="0" eaLnBrk="1" latinLnBrk="0" hangingPunct="1">
        <a:spcBef>
          <a:spcPct val="0"/>
        </a:spcBef>
        <a:buNone/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69" indent="-685869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49" indent="-571557" algn="l" defTabSz="1828983" rtl="0" eaLnBrk="1" latinLnBrk="0" hangingPunct="1">
        <a:spcBef>
          <a:spcPct val="20000"/>
        </a:spcBef>
        <a:buFont typeface="Arial" pitchFamily="34" charset="0"/>
        <a:buChar char="–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spcBef>
          <a:spcPct val="20000"/>
        </a:spcBef>
        <a:buFont typeface="Arial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spcBef>
          <a:spcPct val="20000"/>
        </a:spcBef>
        <a:buFont typeface="Arial" pitchFamily="34" charset="0"/>
        <a:buChar char="»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2"/>
          <a:srcRect t="18018" r="29686" b="6517"/>
          <a:stretch>
            <a:fillRect/>
          </a:stretch>
        </p:blipFill>
        <p:spPr bwMode="auto">
          <a:xfrm>
            <a:off x="4447392" y="9710177"/>
            <a:ext cx="8532813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6"/>
          <p:cNvPicPr>
            <a:picLocks noChangeAspect="1" noChangeArrowheads="1"/>
          </p:cNvPicPr>
          <p:nvPr/>
        </p:nvPicPr>
        <p:blipFill>
          <a:blip r:embed="rId3"/>
          <a:srcRect l="12119" t="9543" r="10463" b="7323"/>
          <a:stretch>
            <a:fillRect/>
          </a:stretch>
        </p:blipFill>
        <p:spPr bwMode="auto">
          <a:xfrm>
            <a:off x="3163286" y="4615258"/>
            <a:ext cx="8351837" cy="5919788"/>
          </a:xfrm>
          <a:prstGeom prst="rect">
            <a:avLst/>
          </a:prstGeom>
          <a:solidFill>
            <a:srgbClr val="FF0000">
              <a:alpha val="49019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4"/>
          <a:srcRect t="13220" b="20166"/>
          <a:stretch>
            <a:fillRect/>
          </a:stretch>
        </p:blipFill>
        <p:spPr bwMode="auto">
          <a:xfrm>
            <a:off x="594098" y="1436133"/>
            <a:ext cx="8201024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" name="角丸四角形 196"/>
          <p:cNvSpPr/>
          <p:nvPr/>
        </p:nvSpPr>
        <p:spPr>
          <a:xfrm rot="20052704">
            <a:off x="3815567" y="4504286"/>
            <a:ext cx="652463" cy="25527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sp>
        <p:nvSpPr>
          <p:cNvPr id="198" name="角丸四角形 197"/>
          <p:cNvSpPr/>
          <p:nvPr/>
        </p:nvSpPr>
        <p:spPr>
          <a:xfrm rot="20052704">
            <a:off x="3958612" y="5162832"/>
            <a:ext cx="285750" cy="230504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sp>
        <p:nvSpPr>
          <p:cNvPr id="199" name="角丸四角形 198"/>
          <p:cNvSpPr/>
          <p:nvPr/>
        </p:nvSpPr>
        <p:spPr>
          <a:xfrm rot="17600762">
            <a:off x="6727036" y="4762195"/>
            <a:ext cx="511175" cy="69828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pic>
        <p:nvPicPr>
          <p:cNvPr id="200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2403" y="2660328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テキスト ボックス 22"/>
          <p:cNvSpPr txBox="1">
            <a:spLocks noChangeArrowheads="1"/>
          </p:cNvSpPr>
          <p:nvPr/>
        </p:nvSpPr>
        <p:spPr bwMode="auto">
          <a:xfrm>
            <a:off x="5721774" y="2652159"/>
            <a:ext cx="7747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pic>
        <p:nvPicPr>
          <p:cNvPr id="202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9726" y="3037012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テキスト ボックス 22"/>
          <p:cNvSpPr txBox="1">
            <a:spLocks noChangeArrowheads="1"/>
          </p:cNvSpPr>
          <p:nvPr/>
        </p:nvSpPr>
        <p:spPr bwMode="auto">
          <a:xfrm>
            <a:off x="6185758" y="5933918"/>
            <a:ext cx="774700" cy="40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コンビニ飛び出し注意</a:t>
            </a:r>
          </a:p>
        </p:txBody>
      </p:sp>
      <p:sp>
        <p:nvSpPr>
          <p:cNvPr id="204" name="テキスト ボックス 22"/>
          <p:cNvSpPr txBox="1">
            <a:spLocks noChangeArrowheads="1"/>
          </p:cNvSpPr>
          <p:nvPr/>
        </p:nvSpPr>
        <p:spPr bwMode="auto">
          <a:xfrm>
            <a:off x="4292232" y="2269888"/>
            <a:ext cx="7747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不審者情報</a:t>
            </a:r>
          </a:p>
        </p:txBody>
      </p:sp>
      <p:pic>
        <p:nvPicPr>
          <p:cNvPr id="205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9864" y="3836860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" name="テキスト ボックス 22"/>
          <p:cNvSpPr txBox="1">
            <a:spLocks noChangeArrowheads="1"/>
          </p:cNvSpPr>
          <p:nvPr/>
        </p:nvSpPr>
        <p:spPr bwMode="auto">
          <a:xfrm>
            <a:off x="5891596" y="3682556"/>
            <a:ext cx="7747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車飛び出し</a:t>
            </a:r>
          </a:p>
        </p:txBody>
      </p:sp>
      <p:sp>
        <p:nvSpPr>
          <p:cNvPr id="207" name="角丸四角形 206"/>
          <p:cNvSpPr/>
          <p:nvPr/>
        </p:nvSpPr>
        <p:spPr>
          <a:xfrm flipV="1">
            <a:off x="4930355" y="3836860"/>
            <a:ext cx="544513" cy="104776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08" name="テキスト ボックス 22"/>
          <p:cNvSpPr txBox="1">
            <a:spLocks noChangeArrowheads="1"/>
          </p:cNvSpPr>
          <p:nvPr/>
        </p:nvSpPr>
        <p:spPr bwMode="auto">
          <a:xfrm>
            <a:off x="4785164" y="3635197"/>
            <a:ext cx="7747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>
                <a:latin typeface="ＭＳ ゴシック" pitchFamily="49" charset="-128"/>
                <a:ea typeface="ＭＳ ゴシック" pitchFamily="49" charset="-128"/>
              </a:rPr>
              <a:t>車速度注意</a:t>
            </a:r>
          </a:p>
        </p:txBody>
      </p:sp>
      <p:sp>
        <p:nvSpPr>
          <p:cNvPr id="209" name="円/楕円 208"/>
          <p:cNvSpPr/>
          <p:nvPr/>
        </p:nvSpPr>
        <p:spPr>
          <a:xfrm>
            <a:off x="5997717" y="4008039"/>
            <a:ext cx="811212" cy="992504"/>
          </a:xfrm>
          <a:prstGeom prst="ellipse">
            <a:avLst/>
          </a:prstGeom>
          <a:solidFill>
            <a:srgbClr val="FF0000">
              <a:alpha val="26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sp>
        <p:nvSpPr>
          <p:cNvPr id="210" name="テキスト ボックス 22"/>
          <p:cNvSpPr txBox="1">
            <a:spLocks noChangeArrowheads="1"/>
          </p:cNvSpPr>
          <p:nvPr/>
        </p:nvSpPr>
        <p:spPr bwMode="auto">
          <a:xfrm>
            <a:off x="5971987" y="4321571"/>
            <a:ext cx="774700" cy="40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>
                <a:latin typeface="ＭＳ ゴシック" pitchFamily="49" charset="-128"/>
                <a:ea typeface="ＭＳ ゴシック" pitchFamily="49" charset="-128"/>
              </a:rPr>
              <a:t>住宅地</a:t>
            </a:r>
            <a:endParaRPr lang="en-US" altLang="ja-JP" sz="800">
              <a:latin typeface="ＭＳ ゴシック" pitchFamily="49" charset="-128"/>
              <a:ea typeface="ＭＳ ゴシック" pitchFamily="49" charset="-128"/>
            </a:endParaRPr>
          </a:p>
          <a:p>
            <a:pPr algn="r"/>
            <a:r>
              <a:rPr lang="ja-JP" altLang="en-US" sz="800">
                <a:latin typeface="ＭＳ ゴシック" pitchFamily="49" charset="-128"/>
                <a:ea typeface="ＭＳ ゴシック" pitchFamily="49" charset="-128"/>
              </a:rPr>
              <a:t>歩道なし</a:t>
            </a:r>
          </a:p>
        </p:txBody>
      </p:sp>
      <p:pic>
        <p:nvPicPr>
          <p:cNvPr id="211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8127" y="5419170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1616" y="5456715"/>
            <a:ext cx="127721" cy="12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" name="テキスト ボックス 22"/>
          <p:cNvSpPr txBox="1">
            <a:spLocks noChangeArrowheads="1"/>
          </p:cNvSpPr>
          <p:nvPr/>
        </p:nvSpPr>
        <p:spPr bwMode="auto">
          <a:xfrm>
            <a:off x="6342282" y="5341680"/>
            <a:ext cx="618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リサイクル業者とびだし</a:t>
            </a:r>
          </a:p>
        </p:txBody>
      </p:sp>
      <p:pic>
        <p:nvPicPr>
          <p:cNvPr id="214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391" y="6103663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" name="角丸四角形 214"/>
          <p:cNvSpPr/>
          <p:nvPr/>
        </p:nvSpPr>
        <p:spPr>
          <a:xfrm rot="4184644" flipV="1">
            <a:off x="5942857" y="6940457"/>
            <a:ext cx="1454020" cy="57364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16" name="テキスト ボックス 22"/>
          <p:cNvSpPr txBox="1">
            <a:spLocks noChangeArrowheads="1"/>
          </p:cNvSpPr>
          <p:nvPr/>
        </p:nvSpPr>
        <p:spPr bwMode="auto">
          <a:xfrm>
            <a:off x="6478613" y="6674963"/>
            <a:ext cx="877888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歩道狭い</a:t>
            </a:r>
          </a:p>
        </p:txBody>
      </p:sp>
      <p:pic>
        <p:nvPicPr>
          <p:cNvPr id="217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072" y="5658815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124" y="5735633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テキスト ボックス 22"/>
          <p:cNvSpPr txBox="1">
            <a:spLocks noChangeArrowheads="1"/>
          </p:cNvSpPr>
          <p:nvPr/>
        </p:nvSpPr>
        <p:spPr bwMode="auto">
          <a:xfrm>
            <a:off x="5099424" y="5064840"/>
            <a:ext cx="774700" cy="40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コンビニ飛び出し注意</a:t>
            </a:r>
          </a:p>
        </p:txBody>
      </p:sp>
      <p:sp>
        <p:nvSpPr>
          <p:cNvPr id="220" name="テキスト ボックス 22"/>
          <p:cNvSpPr txBox="1">
            <a:spLocks noChangeArrowheads="1"/>
          </p:cNvSpPr>
          <p:nvPr/>
        </p:nvSpPr>
        <p:spPr bwMode="auto">
          <a:xfrm>
            <a:off x="4691745" y="5444016"/>
            <a:ext cx="7747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事故注意</a:t>
            </a:r>
          </a:p>
        </p:txBody>
      </p:sp>
      <p:sp>
        <p:nvSpPr>
          <p:cNvPr id="221" name="正方形/長方形 220"/>
          <p:cNvSpPr/>
          <p:nvPr/>
        </p:nvSpPr>
        <p:spPr>
          <a:xfrm rot="20066252" flipH="1">
            <a:off x="4155425" y="5639334"/>
            <a:ext cx="101600" cy="140970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22" name="テキスト ボックス 22"/>
          <p:cNvSpPr txBox="1">
            <a:spLocks noChangeArrowheads="1"/>
          </p:cNvSpPr>
          <p:nvPr/>
        </p:nvSpPr>
        <p:spPr bwMode="auto">
          <a:xfrm>
            <a:off x="4102474" y="5484964"/>
            <a:ext cx="601663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不審者</a:t>
            </a:r>
          </a:p>
        </p:txBody>
      </p:sp>
      <p:sp>
        <p:nvSpPr>
          <p:cNvPr id="223" name="テキスト ボックス 22"/>
          <p:cNvSpPr txBox="1">
            <a:spLocks noChangeArrowheads="1"/>
          </p:cNvSpPr>
          <p:nvPr/>
        </p:nvSpPr>
        <p:spPr bwMode="auto">
          <a:xfrm>
            <a:off x="4826375" y="6847365"/>
            <a:ext cx="752475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踏切注意</a:t>
            </a:r>
          </a:p>
        </p:txBody>
      </p:sp>
      <p:sp>
        <p:nvSpPr>
          <p:cNvPr id="224" name="正方形/長方形 223"/>
          <p:cNvSpPr/>
          <p:nvPr/>
        </p:nvSpPr>
        <p:spPr>
          <a:xfrm rot="20066252" flipH="1">
            <a:off x="5156234" y="6653274"/>
            <a:ext cx="101600" cy="140970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25" name="角丸四角形 224"/>
          <p:cNvSpPr/>
          <p:nvPr/>
        </p:nvSpPr>
        <p:spPr>
          <a:xfrm rot="4368144" flipV="1">
            <a:off x="1909991" y="5234265"/>
            <a:ext cx="1541768" cy="77607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26" name="テキスト ボックス 22"/>
          <p:cNvSpPr txBox="1">
            <a:spLocks noChangeArrowheads="1"/>
          </p:cNvSpPr>
          <p:nvPr/>
        </p:nvSpPr>
        <p:spPr bwMode="auto">
          <a:xfrm>
            <a:off x="2460222" y="4496353"/>
            <a:ext cx="774700" cy="40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見通し悪く交通量多い</a:t>
            </a:r>
          </a:p>
        </p:txBody>
      </p:sp>
      <p:sp>
        <p:nvSpPr>
          <p:cNvPr id="227" name="正方形/長方形 226"/>
          <p:cNvSpPr/>
          <p:nvPr/>
        </p:nvSpPr>
        <p:spPr>
          <a:xfrm rot="15954116">
            <a:off x="2697217" y="7234942"/>
            <a:ext cx="47625" cy="441960"/>
          </a:xfrm>
          <a:prstGeom prst="rect">
            <a:avLst/>
          </a:prstGeom>
          <a:solidFill>
            <a:srgbClr val="00B0F0">
              <a:alpha val="4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28" name="テキスト ボックス 22"/>
          <p:cNvSpPr txBox="1">
            <a:spLocks noChangeArrowheads="1"/>
          </p:cNvSpPr>
          <p:nvPr/>
        </p:nvSpPr>
        <p:spPr bwMode="auto">
          <a:xfrm>
            <a:off x="2374731" y="7202966"/>
            <a:ext cx="687388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溝や段差</a:t>
            </a:r>
          </a:p>
        </p:txBody>
      </p:sp>
      <p:sp>
        <p:nvSpPr>
          <p:cNvPr id="229" name="テキスト ボックス 72"/>
          <p:cNvSpPr txBox="1">
            <a:spLocks noChangeArrowheads="1"/>
          </p:cNvSpPr>
          <p:nvPr/>
        </p:nvSpPr>
        <p:spPr bwMode="auto">
          <a:xfrm>
            <a:off x="5283275" y="5726662"/>
            <a:ext cx="595312" cy="25908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白鳳公園</a:t>
            </a:r>
          </a:p>
        </p:txBody>
      </p:sp>
      <p:pic>
        <p:nvPicPr>
          <p:cNvPr id="230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0934" y="5763975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テキスト ボックス 72"/>
          <p:cNvSpPr txBox="1">
            <a:spLocks noChangeArrowheads="1"/>
          </p:cNvSpPr>
          <p:nvPr/>
        </p:nvSpPr>
        <p:spPr bwMode="auto">
          <a:xfrm>
            <a:off x="5945072" y="6607406"/>
            <a:ext cx="595313" cy="25908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北山公園</a:t>
            </a:r>
          </a:p>
        </p:txBody>
      </p:sp>
      <p:pic>
        <p:nvPicPr>
          <p:cNvPr id="232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9997" y="6444777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" name="テキスト ボックス 72"/>
          <p:cNvSpPr txBox="1">
            <a:spLocks noChangeArrowheads="1"/>
          </p:cNvSpPr>
          <p:nvPr/>
        </p:nvSpPr>
        <p:spPr bwMode="auto">
          <a:xfrm>
            <a:off x="4116763" y="6506539"/>
            <a:ext cx="800100" cy="25908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 dirty="0">
                <a:latin typeface="Calibri" pitchFamily="34" charset="0"/>
              </a:rPr>
              <a:t>印場駅北公園</a:t>
            </a:r>
          </a:p>
        </p:txBody>
      </p:sp>
      <p:pic>
        <p:nvPicPr>
          <p:cNvPr id="234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2839" y="6370015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" name="テキスト ボックス 72"/>
          <p:cNvSpPr txBox="1">
            <a:spLocks noChangeArrowheads="1"/>
          </p:cNvSpPr>
          <p:nvPr/>
        </p:nvSpPr>
        <p:spPr bwMode="auto">
          <a:xfrm>
            <a:off x="4542500" y="4348559"/>
            <a:ext cx="674687" cy="257174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桜ヶ丘公園</a:t>
            </a:r>
          </a:p>
        </p:txBody>
      </p:sp>
      <p:pic>
        <p:nvPicPr>
          <p:cNvPr id="236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416" y="4391745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テキスト ボックス 72"/>
          <p:cNvSpPr txBox="1">
            <a:spLocks noChangeArrowheads="1"/>
          </p:cNvSpPr>
          <p:nvPr/>
        </p:nvSpPr>
        <p:spPr bwMode="auto">
          <a:xfrm>
            <a:off x="4568200" y="3090712"/>
            <a:ext cx="796925" cy="25908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はんの木公園</a:t>
            </a:r>
          </a:p>
        </p:txBody>
      </p:sp>
      <p:pic>
        <p:nvPicPr>
          <p:cNvPr id="238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0792" y="2938772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テキスト ボックス 72"/>
          <p:cNvSpPr txBox="1">
            <a:spLocks noChangeArrowheads="1"/>
          </p:cNvSpPr>
          <p:nvPr/>
        </p:nvSpPr>
        <p:spPr bwMode="auto">
          <a:xfrm>
            <a:off x="5178864" y="1950785"/>
            <a:ext cx="762000" cy="25908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とちの木公園</a:t>
            </a:r>
          </a:p>
        </p:txBody>
      </p:sp>
      <p:pic>
        <p:nvPicPr>
          <p:cNvPr id="240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1774" y="1742522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角丸四角形 240"/>
          <p:cNvSpPr/>
          <p:nvPr/>
        </p:nvSpPr>
        <p:spPr>
          <a:xfrm rot="19314774">
            <a:off x="6649450" y="3440696"/>
            <a:ext cx="122238" cy="478156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sp>
        <p:nvSpPr>
          <p:cNvPr id="242" name="角丸四角形 241"/>
          <p:cNvSpPr/>
          <p:nvPr/>
        </p:nvSpPr>
        <p:spPr>
          <a:xfrm rot="19314774">
            <a:off x="7074471" y="3112534"/>
            <a:ext cx="314325" cy="478154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sp>
        <p:nvSpPr>
          <p:cNvPr id="243" name="テキスト ボックス 22"/>
          <p:cNvSpPr txBox="1">
            <a:spLocks noChangeArrowheads="1"/>
          </p:cNvSpPr>
          <p:nvPr/>
        </p:nvSpPr>
        <p:spPr bwMode="auto">
          <a:xfrm>
            <a:off x="6669867" y="3577781"/>
            <a:ext cx="7747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土砂注意</a:t>
            </a:r>
          </a:p>
        </p:txBody>
      </p:sp>
      <p:sp>
        <p:nvSpPr>
          <p:cNvPr id="244" name="角丸四角形 243"/>
          <p:cNvSpPr/>
          <p:nvPr/>
        </p:nvSpPr>
        <p:spPr>
          <a:xfrm rot="19314774">
            <a:off x="7239025" y="3793489"/>
            <a:ext cx="234950" cy="34290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sp>
        <p:nvSpPr>
          <p:cNvPr id="245" name="角丸四角形 244"/>
          <p:cNvSpPr/>
          <p:nvPr/>
        </p:nvSpPr>
        <p:spPr>
          <a:xfrm rot="19314774">
            <a:off x="6644761" y="3128095"/>
            <a:ext cx="234950" cy="34290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800"/>
          </a:p>
        </p:txBody>
      </p:sp>
      <p:sp>
        <p:nvSpPr>
          <p:cNvPr id="246" name="テキスト ボックス 262"/>
          <p:cNvSpPr txBox="1">
            <a:spLocks noChangeArrowheads="1"/>
          </p:cNvSpPr>
          <p:nvPr/>
        </p:nvSpPr>
        <p:spPr bwMode="auto">
          <a:xfrm>
            <a:off x="4546677" y="4842908"/>
            <a:ext cx="1004888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Calibri" pitchFamily="34" charset="0"/>
              </a:rPr>
              <a:t>西部保育園分園○</a:t>
            </a:r>
          </a:p>
        </p:txBody>
      </p:sp>
      <p:sp>
        <p:nvSpPr>
          <p:cNvPr id="247" name="テキスト ボックス 262"/>
          <p:cNvSpPr txBox="1">
            <a:spLocks noChangeArrowheads="1"/>
          </p:cNvSpPr>
          <p:nvPr/>
        </p:nvSpPr>
        <p:spPr bwMode="auto">
          <a:xfrm>
            <a:off x="5538196" y="6560662"/>
            <a:ext cx="698500" cy="5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○</a:t>
            </a:r>
            <a:endParaRPr lang="en-US" altLang="ja-JP" sz="800">
              <a:latin typeface="Calibri" pitchFamily="34" charset="0"/>
            </a:endParaRPr>
          </a:p>
          <a:p>
            <a:r>
              <a:rPr lang="ja-JP" altLang="en-US" sz="800">
                <a:latin typeface="Calibri" pitchFamily="34" charset="0"/>
              </a:rPr>
              <a:t>白鳳公民館</a:t>
            </a:r>
            <a:endParaRPr lang="en-US" altLang="ja-JP" sz="800">
              <a:latin typeface="Calibri" pitchFamily="34" charset="0"/>
            </a:endParaRPr>
          </a:p>
          <a:p>
            <a:r>
              <a:rPr lang="ja-JP" altLang="en-US" sz="800">
                <a:latin typeface="Calibri" pitchFamily="34" charset="0"/>
              </a:rPr>
              <a:t>児童館</a:t>
            </a:r>
          </a:p>
        </p:txBody>
      </p:sp>
      <p:sp>
        <p:nvSpPr>
          <p:cNvPr id="248" name="テキスト ボックス 262"/>
          <p:cNvSpPr txBox="1">
            <a:spLocks noChangeArrowheads="1"/>
          </p:cNvSpPr>
          <p:nvPr/>
        </p:nvSpPr>
        <p:spPr bwMode="auto">
          <a:xfrm>
            <a:off x="4465036" y="7279479"/>
            <a:ext cx="595312" cy="40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Calibri" pitchFamily="34" charset="0"/>
              </a:rPr>
              <a:t>○</a:t>
            </a:r>
            <a:endParaRPr lang="en-US" altLang="ja-JP" sz="8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Calibri" pitchFamily="34" charset="0"/>
              </a:rPr>
              <a:t>印場交番</a:t>
            </a:r>
          </a:p>
        </p:txBody>
      </p:sp>
      <p:pic>
        <p:nvPicPr>
          <p:cNvPr id="249" name="Picture 72" descr="icon_3g_1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9045" y="5953869"/>
            <a:ext cx="421743" cy="42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" name="テキスト ボックス 44"/>
          <p:cNvSpPr txBox="1">
            <a:spLocks noChangeArrowheads="1"/>
          </p:cNvSpPr>
          <p:nvPr/>
        </p:nvSpPr>
        <p:spPr bwMode="auto">
          <a:xfrm>
            <a:off x="5493772" y="6231383"/>
            <a:ext cx="691986" cy="215444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白鳳小学校</a:t>
            </a:r>
          </a:p>
        </p:txBody>
      </p:sp>
      <p:sp>
        <p:nvSpPr>
          <p:cNvPr id="251" name="角丸四角形 250"/>
          <p:cNvSpPr/>
          <p:nvPr/>
        </p:nvSpPr>
        <p:spPr>
          <a:xfrm rot="4279625" flipV="1">
            <a:off x="4136973" y="6161143"/>
            <a:ext cx="416366" cy="54863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52" name="テキスト ボックス 22"/>
          <p:cNvSpPr txBox="1">
            <a:spLocks noChangeArrowheads="1"/>
          </p:cNvSpPr>
          <p:nvPr/>
        </p:nvSpPr>
        <p:spPr bwMode="auto">
          <a:xfrm>
            <a:off x="3483139" y="5891695"/>
            <a:ext cx="723086" cy="2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800" dirty="0" smtClean="0">
                <a:latin typeface="ＭＳ ゴシック" pitchFamily="49" charset="-128"/>
                <a:ea typeface="ＭＳ ゴシック" pitchFamily="49" charset="-128"/>
              </a:rPr>
              <a:t>交通量</a:t>
            </a:r>
            <a:r>
              <a:rPr lang="ja-JP" altLang="en-US" sz="800" dirty="0">
                <a:latin typeface="ＭＳ ゴシック" pitchFamily="49" charset="-128"/>
                <a:ea typeface="ＭＳ ゴシック" pitchFamily="49" charset="-128"/>
              </a:rPr>
              <a:t>多い</a:t>
            </a:r>
          </a:p>
        </p:txBody>
      </p:sp>
      <p:sp>
        <p:nvSpPr>
          <p:cNvPr id="253" name="テキスト ボックス 22"/>
          <p:cNvSpPr txBox="1">
            <a:spLocks noChangeArrowheads="1"/>
          </p:cNvSpPr>
          <p:nvPr/>
        </p:nvSpPr>
        <p:spPr bwMode="auto">
          <a:xfrm>
            <a:off x="11718187" y="5370423"/>
            <a:ext cx="1518363" cy="4062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latin typeface="ＭＳ ゴシック" pitchFamily="49" charset="-128"/>
                <a:ea typeface="ＭＳ ゴシック" pitchFamily="49" charset="-128"/>
              </a:rPr>
              <a:t>※</a:t>
            </a:r>
            <a:r>
              <a:rPr lang="ja-JP" altLang="en-US" sz="800" dirty="0" smtClean="0">
                <a:latin typeface="ＭＳ ゴシック" pitchFamily="49" charset="-128"/>
                <a:ea typeface="ＭＳ ゴシック" pitchFamily="49" charset="-128"/>
              </a:rPr>
              <a:t>不審者注意</a:t>
            </a:r>
            <a:endParaRPr lang="en-US" altLang="ja-JP" sz="8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800" dirty="0" smtClean="0">
                <a:latin typeface="ＭＳ ゴシック" pitchFamily="49" charset="-128"/>
                <a:ea typeface="ＭＳ ゴシック" pitchFamily="49" charset="-128"/>
              </a:rPr>
              <a:t>　　白鳳公園・印場駅北公園</a:t>
            </a:r>
            <a:endParaRPr lang="ja-JP" altLang="en-US" sz="800" dirty="0"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254" name="直線コネクタ 253"/>
          <p:cNvCxnSpPr/>
          <p:nvPr/>
        </p:nvCxnSpPr>
        <p:spPr>
          <a:xfrm flipH="1">
            <a:off x="2633044" y="5463620"/>
            <a:ext cx="235511" cy="12573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 flipH="1">
            <a:off x="2702299" y="5528708"/>
            <a:ext cx="169431" cy="9906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 flipH="1">
            <a:off x="2164731" y="5827158"/>
            <a:ext cx="374080" cy="42100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/>
          <p:nvPr/>
        </p:nvCxnSpPr>
        <p:spPr>
          <a:xfrm flipH="1">
            <a:off x="2177741" y="5836683"/>
            <a:ext cx="374080" cy="42100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/>
          <p:nvPr/>
        </p:nvCxnSpPr>
        <p:spPr>
          <a:xfrm flipH="1">
            <a:off x="2558208" y="5611258"/>
            <a:ext cx="149672" cy="26193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 flipH="1">
            <a:off x="2538811" y="5568396"/>
            <a:ext cx="94233" cy="28956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フリーフォーム 260"/>
          <p:cNvSpPr/>
          <p:nvPr/>
        </p:nvSpPr>
        <p:spPr>
          <a:xfrm>
            <a:off x="2605305" y="5646182"/>
            <a:ext cx="43019" cy="80082"/>
          </a:xfrm>
          <a:custGeom>
            <a:avLst/>
            <a:gdLst>
              <a:gd name="connsiteX0" fmla="*/ 43019 w 43019"/>
              <a:gd name="connsiteY0" fmla="*/ 0 h 66735"/>
              <a:gd name="connsiteX1" fmla="*/ 156 w 43019"/>
              <a:gd name="connsiteY1" fmla="*/ 66675 h 66735"/>
              <a:gd name="connsiteX2" fmla="*/ 43019 w 43019"/>
              <a:gd name="connsiteY2" fmla="*/ 0 h 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19" h="66735">
                <a:moveTo>
                  <a:pt x="43019" y="0"/>
                </a:moveTo>
                <a:cubicBezTo>
                  <a:pt x="43019" y="0"/>
                  <a:pt x="3331" y="69056"/>
                  <a:pt x="156" y="66675"/>
                </a:cubicBezTo>
                <a:cubicBezTo>
                  <a:pt x="-3019" y="64294"/>
                  <a:pt x="43019" y="0"/>
                  <a:pt x="43019" y="0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/>
          <p:cNvSpPr/>
          <p:nvPr/>
        </p:nvSpPr>
        <p:spPr>
          <a:xfrm>
            <a:off x="2643561" y="5584076"/>
            <a:ext cx="43307" cy="40238"/>
          </a:xfrm>
          <a:custGeom>
            <a:avLst/>
            <a:gdLst>
              <a:gd name="connsiteX0" fmla="*/ 0 w 43307"/>
              <a:gd name="connsiteY0" fmla="*/ 33532 h 33532"/>
              <a:gd name="connsiteX1" fmla="*/ 42863 w 43307"/>
              <a:gd name="connsiteY1" fmla="*/ 195 h 33532"/>
              <a:gd name="connsiteX2" fmla="*/ 0 w 43307"/>
              <a:gd name="connsiteY2" fmla="*/ 33532 h 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07" h="33532">
                <a:moveTo>
                  <a:pt x="0" y="33532"/>
                </a:moveTo>
                <a:cubicBezTo>
                  <a:pt x="0" y="33532"/>
                  <a:pt x="37307" y="3370"/>
                  <a:pt x="42863" y="195"/>
                </a:cubicBezTo>
                <a:cubicBezTo>
                  <a:pt x="48419" y="-2980"/>
                  <a:pt x="0" y="33532"/>
                  <a:pt x="0" y="33532"/>
                </a:cubicBezTo>
                <a:close/>
              </a:path>
            </a:pathLst>
          </a:custGeom>
          <a:solidFill>
            <a:srgbClr val="FFFF00">
              <a:alpha val="47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/>
          <p:cNvSpPr/>
          <p:nvPr/>
        </p:nvSpPr>
        <p:spPr>
          <a:xfrm>
            <a:off x="2524499" y="5803345"/>
            <a:ext cx="33337" cy="62864"/>
          </a:xfrm>
          <a:custGeom>
            <a:avLst/>
            <a:gdLst>
              <a:gd name="connsiteX0" fmla="*/ 0 w 33337"/>
              <a:gd name="connsiteY0" fmla="*/ 52387 h 52387"/>
              <a:gd name="connsiteX1" fmla="*/ 33337 w 33337"/>
              <a:gd name="connsiteY1" fmla="*/ 0 h 52387"/>
              <a:gd name="connsiteX2" fmla="*/ 33337 w 33337"/>
              <a:gd name="connsiteY2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" h="52387">
                <a:moveTo>
                  <a:pt x="0" y="52387"/>
                </a:moveTo>
                <a:lnTo>
                  <a:pt x="33337" y="0"/>
                </a:lnTo>
                <a:lnTo>
                  <a:pt x="33337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5" name="図 3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0499" y="2642746"/>
            <a:ext cx="127720" cy="1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" name="角丸四角形 265"/>
          <p:cNvSpPr/>
          <p:nvPr/>
        </p:nvSpPr>
        <p:spPr>
          <a:xfrm flipV="1">
            <a:off x="5428390" y="3092135"/>
            <a:ext cx="272257" cy="54863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67" name="テキスト ボックス 22"/>
          <p:cNvSpPr txBox="1">
            <a:spLocks noChangeArrowheads="1"/>
          </p:cNvSpPr>
          <p:nvPr/>
        </p:nvSpPr>
        <p:spPr bwMode="auto">
          <a:xfrm>
            <a:off x="5735996" y="2996848"/>
            <a:ext cx="793775" cy="2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800" dirty="0" smtClean="0">
                <a:latin typeface="ＭＳ ゴシック" pitchFamily="49" charset="-128"/>
                <a:ea typeface="ＭＳ ゴシック" pitchFamily="49" charset="-128"/>
              </a:rPr>
              <a:t>交通量多い</a:t>
            </a:r>
            <a:endParaRPr lang="en-US" altLang="ja-JP" sz="8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8" name="角丸四角形 267"/>
          <p:cNvSpPr/>
          <p:nvPr/>
        </p:nvSpPr>
        <p:spPr>
          <a:xfrm rot="4962877" flipV="1">
            <a:off x="3141791" y="6155320"/>
            <a:ext cx="285528" cy="54863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69" name="テキスト ボックス 22"/>
          <p:cNvSpPr txBox="1">
            <a:spLocks noChangeArrowheads="1"/>
          </p:cNvSpPr>
          <p:nvPr/>
        </p:nvSpPr>
        <p:spPr bwMode="auto">
          <a:xfrm>
            <a:off x="2939222" y="6339684"/>
            <a:ext cx="77470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 dirty="0" smtClean="0">
                <a:latin typeface="ＭＳ ゴシック" pitchFamily="49" charset="-128"/>
                <a:ea typeface="ＭＳ ゴシック" pitchFamily="49" charset="-128"/>
              </a:rPr>
              <a:t>歩道が無く危険</a:t>
            </a:r>
            <a:endParaRPr lang="ja-JP" altLang="en-US" sz="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0" name="角丸四角形 269"/>
          <p:cNvSpPr/>
          <p:nvPr/>
        </p:nvSpPr>
        <p:spPr>
          <a:xfrm rot="4431139">
            <a:off x="10025867" y="9205352"/>
            <a:ext cx="106363" cy="1373187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71" name="テキスト ボックス 12"/>
          <p:cNvSpPr txBox="1">
            <a:spLocks noChangeArrowheads="1"/>
          </p:cNvSpPr>
          <p:nvPr/>
        </p:nvSpPr>
        <p:spPr bwMode="auto">
          <a:xfrm>
            <a:off x="9705192" y="9997514"/>
            <a:ext cx="696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車速度注意</a:t>
            </a:r>
          </a:p>
        </p:txBody>
      </p:sp>
      <p:sp>
        <p:nvSpPr>
          <p:cNvPr id="272" name="角丸四角形 271"/>
          <p:cNvSpPr/>
          <p:nvPr/>
        </p:nvSpPr>
        <p:spPr>
          <a:xfrm rot="4431139">
            <a:off x="10652929" y="9889565"/>
            <a:ext cx="265113" cy="112712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73" name="テキスト ボックス 15"/>
          <p:cNvSpPr txBox="1">
            <a:spLocks noChangeArrowheads="1"/>
          </p:cNvSpPr>
          <p:nvPr/>
        </p:nvSpPr>
        <p:spPr bwMode="auto">
          <a:xfrm>
            <a:off x="10713255" y="9997514"/>
            <a:ext cx="769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ｶﾞｰﾄﾞﾚｰﾙなし</a:t>
            </a:r>
          </a:p>
        </p:txBody>
      </p:sp>
      <p:pic>
        <p:nvPicPr>
          <p:cNvPr id="274" name="図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2905" y="11129402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図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2205" y="11646927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図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092" y="12705789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図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1255" y="12947089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" name="角丸四角形 277"/>
          <p:cNvSpPr/>
          <p:nvPr/>
        </p:nvSpPr>
        <p:spPr>
          <a:xfrm rot="6381218">
            <a:off x="8418523" y="13414608"/>
            <a:ext cx="119063" cy="847725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79" name="角丸四角形 278"/>
          <p:cNvSpPr/>
          <p:nvPr/>
        </p:nvSpPr>
        <p:spPr>
          <a:xfrm rot="8385675">
            <a:off x="6211105" y="12340664"/>
            <a:ext cx="60325" cy="1114425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pic>
        <p:nvPicPr>
          <p:cNvPr id="280" name="図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8317" y="14161527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図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5730" y="13980552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図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3655" y="13099489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" name="テキスト ボックス 28"/>
          <p:cNvSpPr txBox="1">
            <a:spLocks noChangeArrowheads="1"/>
          </p:cNvSpPr>
          <p:nvPr/>
        </p:nvSpPr>
        <p:spPr bwMode="auto">
          <a:xfrm>
            <a:off x="7544605" y="11510402"/>
            <a:ext cx="769937" cy="215900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瑞鳳小学校</a:t>
            </a:r>
          </a:p>
        </p:txBody>
      </p:sp>
      <p:sp>
        <p:nvSpPr>
          <p:cNvPr id="284" name="正方形/長方形 283"/>
          <p:cNvSpPr/>
          <p:nvPr/>
        </p:nvSpPr>
        <p:spPr>
          <a:xfrm rot="16200000">
            <a:off x="8864611" y="9931633"/>
            <a:ext cx="493713" cy="142875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85" name="正方形/長方形 284"/>
          <p:cNvSpPr/>
          <p:nvPr/>
        </p:nvSpPr>
        <p:spPr>
          <a:xfrm rot="15439420">
            <a:off x="6296036" y="10922233"/>
            <a:ext cx="509588" cy="13335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86" name="正方形/長方形 285"/>
          <p:cNvSpPr/>
          <p:nvPr/>
        </p:nvSpPr>
        <p:spPr>
          <a:xfrm rot="16200000">
            <a:off x="8967005" y="10373751"/>
            <a:ext cx="231775" cy="200025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87" name="テキスト ボックス 40"/>
          <p:cNvSpPr txBox="1">
            <a:spLocks noChangeArrowheads="1"/>
          </p:cNvSpPr>
          <p:nvPr/>
        </p:nvSpPr>
        <p:spPr bwMode="auto">
          <a:xfrm>
            <a:off x="8818573" y="10365813"/>
            <a:ext cx="492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Calibri" pitchFamily="34" charset="0"/>
              </a:rPr>
              <a:t>歩道橋</a:t>
            </a:r>
          </a:p>
        </p:txBody>
      </p:sp>
      <p:sp>
        <p:nvSpPr>
          <p:cNvPr id="288" name="正方形/長方形 287"/>
          <p:cNvSpPr/>
          <p:nvPr/>
        </p:nvSpPr>
        <p:spPr>
          <a:xfrm rot="20066252" flipH="1">
            <a:off x="6871723" y="12043001"/>
            <a:ext cx="199063" cy="82964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pic>
        <p:nvPicPr>
          <p:cNvPr id="289" name="図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9598" y="11897752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テキスト ボックス 46"/>
          <p:cNvSpPr txBox="1">
            <a:spLocks noChangeArrowheads="1"/>
          </p:cNvSpPr>
          <p:nvPr/>
        </p:nvSpPr>
        <p:spPr bwMode="auto">
          <a:xfrm>
            <a:off x="6536542" y="12086664"/>
            <a:ext cx="492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地下道</a:t>
            </a:r>
          </a:p>
        </p:txBody>
      </p:sp>
      <p:sp>
        <p:nvSpPr>
          <p:cNvPr id="291" name="正方形/長方形 290"/>
          <p:cNvSpPr/>
          <p:nvPr/>
        </p:nvSpPr>
        <p:spPr>
          <a:xfrm rot="20066252" flipH="1">
            <a:off x="7717642" y="12285102"/>
            <a:ext cx="101600" cy="117475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292" name="正方形/長方形 291"/>
          <p:cNvSpPr/>
          <p:nvPr/>
        </p:nvSpPr>
        <p:spPr>
          <a:xfrm rot="20066252" flipH="1">
            <a:off x="8170059" y="11340324"/>
            <a:ext cx="198662" cy="208878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pic>
        <p:nvPicPr>
          <p:cNvPr id="293" name="図 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40255" y="9660964"/>
            <a:ext cx="3730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" name="図 5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8498" y="11048439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" name="テキスト ボックス 54"/>
          <p:cNvSpPr txBox="1">
            <a:spLocks noChangeArrowheads="1"/>
          </p:cNvSpPr>
          <p:nvPr/>
        </p:nvSpPr>
        <p:spPr bwMode="auto">
          <a:xfrm>
            <a:off x="7885917" y="10872227"/>
            <a:ext cx="595313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大塚公園</a:t>
            </a:r>
          </a:p>
        </p:txBody>
      </p:sp>
      <p:pic>
        <p:nvPicPr>
          <p:cNvPr id="296" name="図 5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8736" y="1257640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" name="テキスト ボックス 57"/>
          <p:cNvSpPr txBox="1">
            <a:spLocks noChangeArrowheads="1"/>
          </p:cNvSpPr>
          <p:nvPr/>
        </p:nvSpPr>
        <p:spPr bwMode="auto">
          <a:xfrm>
            <a:off x="6122205" y="12381939"/>
            <a:ext cx="5953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東山公園</a:t>
            </a:r>
          </a:p>
        </p:txBody>
      </p:sp>
      <p:sp>
        <p:nvSpPr>
          <p:cNvPr id="298" name="テキスト ボックス 58"/>
          <p:cNvSpPr txBox="1">
            <a:spLocks noChangeArrowheads="1"/>
          </p:cNvSpPr>
          <p:nvPr/>
        </p:nvSpPr>
        <p:spPr bwMode="auto">
          <a:xfrm>
            <a:off x="5268130" y="13469377"/>
            <a:ext cx="5953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西山公園</a:t>
            </a:r>
          </a:p>
        </p:txBody>
      </p:sp>
      <p:pic>
        <p:nvPicPr>
          <p:cNvPr id="299" name="図 5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3192" y="13509064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図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0555" y="14509189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" name="テキスト ボックス 61"/>
          <p:cNvSpPr txBox="1">
            <a:spLocks noChangeArrowheads="1"/>
          </p:cNvSpPr>
          <p:nvPr/>
        </p:nvSpPr>
        <p:spPr bwMode="auto">
          <a:xfrm>
            <a:off x="6908017" y="14313927"/>
            <a:ext cx="595313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庄南公園</a:t>
            </a:r>
          </a:p>
        </p:txBody>
      </p:sp>
      <p:sp>
        <p:nvSpPr>
          <p:cNvPr id="302" name="正方形/長方形 62"/>
          <p:cNvSpPr>
            <a:spLocks noChangeArrowheads="1"/>
          </p:cNvSpPr>
          <p:nvPr/>
        </p:nvSpPr>
        <p:spPr bwMode="auto">
          <a:xfrm>
            <a:off x="6460342" y="13764652"/>
            <a:ext cx="1103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○瑞鳳老人憩いの家</a:t>
            </a:r>
          </a:p>
        </p:txBody>
      </p:sp>
      <p:sp>
        <p:nvSpPr>
          <p:cNvPr id="303" name="正方形/長方形 63"/>
          <p:cNvSpPr>
            <a:spLocks noChangeArrowheads="1"/>
          </p:cNvSpPr>
          <p:nvPr/>
        </p:nvSpPr>
        <p:spPr bwMode="auto">
          <a:xfrm>
            <a:off x="7255680" y="12013639"/>
            <a:ext cx="793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○川南保育園</a:t>
            </a:r>
          </a:p>
        </p:txBody>
      </p:sp>
      <p:sp>
        <p:nvSpPr>
          <p:cNvPr id="304" name="正方形/長方形 64"/>
          <p:cNvSpPr>
            <a:spLocks noChangeArrowheads="1"/>
          </p:cNvSpPr>
          <p:nvPr/>
        </p:nvSpPr>
        <p:spPr bwMode="auto">
          <a:xfrm>
            <a:off x="7808130" y="11767577"/>
            <a:ext cx="852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○瑞鳳</a:t>
            </a:r>
            <a:endParaRPr lang="en-US" altLang="ja-JP" sz="800">
              <a:latin typeface="Calibri" pitchFamily="34" charset="0"/>
            </a:endParaRPr>
          </a:p>
          <a:p>
            <a:r>
              <a:rPr lang="ja-JP" altLang="en-US" sz="800">
                <a:latin typeface="Calibri" pitchFamily="34" charset="0"/>
              </a:rPr>
              <a:t>公民館・児童館</a:t>
            </a:r>
          </a:p>
        </p:txBody>
      </p:sp>
      <p:sp>
        <p:nvSpPr>
          <p:cNvPr id="305" name="正方形/長方形 65"/>
          <p:cNvSpPr>
            <a:spLocks noChangeArrowheads="1"/>
          </p:cNvSpPr>
          <p:nvPr/>
        </p:nvSpPr>
        <p:spPr bwMode="auto">
          <a:xfrm>
            <a:off x="6579405" y="10772214"/>
            <a:ext cx="493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瑞鳳橋</a:t>
            </a:r>
          </a:p>
        </p:txBody>
      </p:sp>
      <p:sp>
        <p:nvSpPr>
          <p:cNvPr id="306" name="正方形/長方形 66"/>
          <p:cNvSpPr>
            <a:spLocks noChangeArrowheads="1"/>
          </p:cNvSpPr>
          <p:nvPr/>
        </p:nvSpPr>
        <p:spPr bwMode="auto">
          <a:xfrm>
            <a:off x="9106705" y="9754627"/>
            <a:ext cx="492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印場橋</a:t>
            </a:r>
          </a:p>
        </p:txBody>
      </p:sp>
      <p:sp>
        <p:nvSpPr>
          <p:cNvPr id="307" name="正方形/長方形 67"/>
          <p:cNvSpPr>
            <a:spLocks noChangeArrowheads="1"/>
          </p:cNvSpPr>
          <p:nvPr/>
        </p:nvSpPr>
        <p:spPr bwMode="auto">
          <a:xfrm>
            <a:off x="9951255" y="11016689"/>
            <a:ext cx="1096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○吉岡ふれあい会館</a:t>
            </a:r>
          </a:p>
        </p:txBody>
      </p:sp>
      <p:pic>
        <p:nvPicPr>
          <p:cNvPr id="308" name="図 6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8405" y="10835714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" name="テキスト ボックス 69"/>
          <p:cNvSpPr txBox="1">
            <a:spLocks noChangeArrowheads="1"/>
          </p:cNvSpPr>
          <p:nvPr/>
        </p:nvSpPr>
        <p:spPr bwMode="auto">
          <a:xfrm>
            <a:off x="10086192" y="10681727"/>
            <a:ext cx="595313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吉岡公園</a:t>
            </a:r>
          </a:p>
        </p:txBody>
      </p:sp>
      <p:sp>
        <p:nvSpPr>
          <p:cNvPr id="310" name="テキスト ボックス 46"/>
          <p:cNvSpPr txBox="1">
            <a:spLocks noChangeArrowheads="1"/>
          </p:cNvSpPr>
          <p:nvPr/>
        </p:nvSpPr>
        <p:spPr bwMode="auto">
          <a:xfrm>
            <a:off x="7616042" y="12374002"/>
            <a:ext cx="492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地下道</a:t>
            </a:r>
          </a:p>
        </p:txBody>
      </p:sp>
      <p:sp>
        <p:nvSpPr>
          <p:cNvPr id="311" name="円/楕円 243"/>
          <p:cNvSpPr/>
          <p:nvPr/>
        </p:nvSpPr>
        <p:spPr>
          <a:xfrm rot="20783870">
            <a:off x="5230030" y="11399277"/>
            <a:ext cx="2373312" cy="600075"/>
          </a:xfrm>
          <a:prstGeom prst="ellipse">
            <a:avLst/>
          </a:prstGeom>
          <a:solidFill>
            <a:srgbClr val="00B0F0">
              <a:alpha val="28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12" name="正方形/長方形 311"/>
          <p:cNvSpPr/>
          <p:nvPr/>
        </p:nvSpPr>
        <p:spPr>
          <a:xfrm rot="20066252" flipH="1">
            <a:off x="5596700" y="11524844"/>
            <a:ext cx="220329" cy="193271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13" name="円/楕円 243"/>
          <p:cNvSpPr/>
          <p:nvPr/>
        </p:nvSpPr>
        <p:spPr>
          <a:xfrm rot="20783870">
            <a:off x="9179730" y="10203889"/>
            <a:ext cx="1273175" cy="544513"/>
          </a:xfrm>
          <a:prstGeom prst="ellipse">
            <a:avLst/>
          </a:prstGeom>
          <a:solidFill>
            <a:srgbClr val="00B0F0">
              <a:alpha val="28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14" name="テキスト ボックス 6"/>
          <p:cNvSpPr txBox="1">
            <a:spLocks noChangeArrowheads="1"/>
          </p:cNvSpPr>
          <p:nvPr/>
        </p:nvSpPr>
        <p:spPr bwMode="auto">
          <a:xfrm rot="-972772">
            <a:off x="5857092" y="11621527"/>
            <a:ext cx="1055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浸水・冠水想定地域</a:t>
            </a:r>
          </a:p>
        </p:txBody>
      </p:sp>
      <p:sp>
        <p:nvSpPr>
          <p:cNvPr id="315" name="テキスト ボックス 6"/>
          <p:cNvSpPr txBox="1">
            <a:spLocks noChangeArrowheads="1"/>
          </p:cNvSpPr>
          <p:nvPr/>
        </p:nvSpPr>
        <p:spPr bwMode="auto">
          <a:xfrm rot="-876865">
            <a:off x="9344830" y="10345177"/>
            <a:ext cx="1057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浸水・冠水想定地域</a:t>
            </a:r>
          </a:p>
        </p:txBody>
      </p:sp>
      <p:sp>
        <p:nvSpPr>
          <p:cNvPr id="316" name="テキスト ボックス 1"/>
          <p:cNvSpPr txBox="1">
            <a:spLocks noChangeArrowheads="1"/>
          </p:cNvSpPr>
          <p:nvPr/>
        </p:nvSpPr>
        <p:spPr bwMode="auto">
          <a:xfrm>
            <a:off x="10086192" y="1415775"/>
            <a:ext cx="326399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Calibri" pitchFamily="34" charset="0"/>
              </a:rPr>
              <a:t>西中</a:t>
            </a:r>
            <a:r>
              <a:rPr lang="ja-JP" altLang="en-US" sz="1800" b="1" dirty="0" smtClean="0">
                <a:latin typeface="Calibri" pitchFamily="34" charset="0"/>
              </a:rPr>
              <a:t>学校</a:t>
            </a:r>
            <a:r>
              <a:rPr lang="ja-JP" altLang="en-US" sz="1800" b="1" dirty="0">
                <a:latin typeface="Calibri" pitchFamily="34" charset="0"/>
              </a:rPr>
              <a:t>校区</a:t>
            </a:r>
            <a:r>
              <a:rPr lang="ja-JP" altLang="en-US" sz="1800" b="1" dirty="0"/>
              <a:t>　</a:t>
            </a:r>
            <a:r>
              <a:rPr lang="ja-JP" altLang="en-US" sz="1800" b="1" dirty="0" smtClean="0"/>
              <a:t>安全安心マップ</a:t>
            </a:r>
            <a:endParaRPr lang="ja-JP" altLang="en-US" sz="1800" b="1" dirty="0"/>
          </a:p>
        </p:txBody>
      </p:sp>
      <p:pic>
        <p:nvPicPr>
          <p:cNvPr id="317" name="Picture 67" descr="icon_3g_1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3167" y="11078602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図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9405" y="1331935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図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9867" y="10529327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図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5817" y="1057329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図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3861" y="1349319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" name="正方形/長方形 321"/>
          <p:cNvSpPr/>
          <p:nvPr/>
        </p:nvSpPr>
        <p:spPr>
          <a:xfrm rot="20066252" flipH="1">
            <a:off x="6487614" y="12566306"/>
            <a:ext cx="235822" cy="173285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pic>
        <p:nvPicPr>
          <p:cNvPr id="323" name="図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9723" y="6832996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図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33773" y="694888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" name="角丸四角形 324"/>
          <p:cNvSpPr/>
          <p:nvPr/>
        </p:nvSpPr>
        <p:spPr>
          <a:xfrm rot="4615841" flipH="1">
            <a:off x="6989161" y="8774508"/>
            <a:ext cx="369888" cy="109537"/>
          </a:xfrm>
          <a:prstGeom prst="roundRect">
            <a:avLst/>
          </a:prstGeom>
          <a:solidFill>
            <a:srgbClr val="FF0000">
              <a:alpha val="4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26" name="テキスト ボックス 13"/>
          <p:cNvSpPr txBox="1">
            <a:spLocks noChangeArrowheads="1"/>
          </p:cNvSpPr>
          <p:nvPr/>
        </p:nvSpPr>
        <p:spPr bwMode="auto">
          <a:xfrm>
            <a:off x="7266973" y="6918721"/>
            <a:ext cx="5635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事故あり</a:t>
            </a:r>
          </a:p>
        </p:txBody>
      </p:sp>
      <p:pic>
        <p:nvPicPr>
          <p:cNvPr id="327" name="図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3598" y="677425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" name="テキスト ボックス 16"/>
          <p:cNvSpPr txBox="1">
            <a:spLocks noChangeArrowheads="1"/>
          </p:cNvSpPr>
          <p:nvPr/>
        </p:nvSpPr>
        <p:spPr bwMode="auto">
          <a:xfrm>
            <a:off x="8419498" y="6847283"/>
            <a:ext cx="595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側溝注意</a:t>
            </a:r>
          </a:p>
        </p:txBody>
      </p:sp>
      <p:pic>
        <p:nvPicPr>
          <p:cNvPr id="329" name="図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048" y="742195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図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1086" y="799980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4836" y="951110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" name="テキスト ボックス 24"/>
          <p:cNvSpPr txBox="1">
            <a:spLocks noChangeArrowheads="1"/>
          </p:cNvSpPr>
          <p:nvPr/>
        </p:nvSpPr>
        <p:spPr bwMode="auto">
          <a:xfrm>
            <a:off x="7914673" y="9584133"/>
            <a:ext cx="13019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Calibri" pitchFamily="34" charset="0"/>
              </a:rPr>
              <a:t>見通し</a:t>
            </a:r>
            <a:r>
              <a:rPr lang="ja-JP" altLang="en-US" sz="800" dirty="0" smtClean="0">
                <a:latin typeface="Calibri" pitchFamily="34" charset="0"/>
              </a:rPr>
              <a:t>悪い・横断歩道なし</a:t>
            </a:r>
            <a:endParaRPr lang="ja-JP" altLang="en-US" sz="800" dirty="0">
              <a:latin typeface="Calibri" pitchFamily="34" charset="0"/>
            </a:endParaRPr>
          </a:p>
        </p:txBody>
      </p:sp>
      <p:sp>
        <p:nvSpPr>
          <p:cNvPr id="333" name="テキスト ボックス 28"/>
          <p:cNvSpPr txBox="1">
            <a:spLocks noChangeArrowheads="1"/>
          </p:cNvSpPr>
          <p:nvPr/>
        </p:nvSpPr>
        <p:spPr bwMode="auto">
          <a:xfrm>
            <a:off x="7195536" y="8791971"/>
            <a:ext cx="776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朝自転車多し</a:t>
            </a:r>
          </a:p>
        </p:txBody>
      </p:sp>
      <p:sp>
        <p:nvSpPr>
          <p:cNvPr id="334" name="角丸四角形 333"/>
          <p:cNvSpPr/>
          <p:nvPr/>
        </p:nvSpPr>
        <p:spPr>
          <a:xfrm rot="5400000" flipH="1">
            <a:off x="6746273" y="8566546"/>
            <a:ext cx="106363" cy="484187"/>
          </a:xfrm>
          <a:prstGeom prst="roundRect">
            <a:avLst/>
          </a:prstGeom>
          <a:solidFill>
            <a:srgbClr val="FF0000">
              <a:alpha val="4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35" name="テキスト ボックス 33"/>
          <p:cNvSpPr txBox="1">
            <a:spLocks noChangeArrowheads="1"/>
          </p:cNvSpPr>
          <p:nvPr/>
        </p:nvSpPr>
        <p:spPr bwMode="auto">
          <a:xfrm>
            <a:off x="6474811" y="8647508"/>
            <a:ext cx="487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道細い</a:t>
            </a:r>
          </a:p>
        </p:txBody>
      </p:sp>
      <p:sp>
        <p:nvSpPr>
          <p:cNvPr id="336" name="正方形/長方形 335"/>
          <p:cNvSpPr>
            <a:spLocks noChangeArrowheads="1"/>
          </p:cNvSpPr>
          <p:nvPr/>
        </p:nvSpPr>
        <p:spPr bwMode="auto">
          <a:xfrm rot="20826005" flipH="1">
            <a:off x="5898548" y="8503046"/>
            <a:ext cx="387350" cy="114300"/>
          </a:xfrm>
          <a:prstGeom prst="rect">
            <a:avLst/>
          </a:prstGeom>
          <a:solidFill>
            <a:srgbClr val="00B0F0">
              <a:alpha val="27000"/>
            </a:srgbClr>
          </a:solidFill>
          <a:ln w="38100" algn="ctr">
            <a:solidFill>
              <a:srgbClr val="33CCCC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7" name="テキスト ボックス 36"/>
          <p:cNvSpPr txBox="1">
            <a:spLocks noChangeArrowheads="1"/>
          </p:cNvSpPr>
          <p:nvPr/>
        </p:nvSpPr>
        <p:spPr bwMode="auto">
          <a:xfrm>
            <a:off x="5322286" y="8503046"/>
            <a:ext cx="652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雨水たまり</a:t>
            </a:r>
          </a:p>
        </p:txBody>
      </p:sp>
      <p:sp>
        <p:nvSpPr>
          <p:cNvPr id="338" name="角丸四角形 337"/>
          <p:cNvSpPr/>
          <p:nvPr/>
        </p:nvSpPr>
        <p:spPr>
          <a:xfrm rot="5017093" flipH="1">
            <a:off x="5317523" y="10014346"/>
            <a:ext cx="646113" cy="103187"/>
          </a:xfrm>
          <a:prstGeom prst="roundRect">
            <a:avLst/>
          </a:prstGeom>
          <a:solidFill>
            <a:srgbClr val="FF0000">
              <a:alpha val="4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39" name="角丸四角形 338"/>
          <p:cNvSpPr/>
          <p:nvPr/>
        </p:nvSpPr>
        <p:spPr>
          <a:xfrm rot="4629738" flipH="1">
            <a:off x="3779235" y="10166746"/>
            <a:ext cx="646113" cy="103188"/>
          </a:xfrm>
          <a:prstGeom prst="roundRect">
            <a:avLst/>
          </a:prstGeom>
          <a:solidFill>
            <a:srgbClr val="FF0000">
              <a:alpha val="4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40" name="テキスト ボックス 43"/>
          <p:cNvSpPr txBox="1">
            <a:spLocks noChangeArrowheads="1"/>
          </p:cNvSpPr>
          <p:nvPr/>
        </p:nvSpPr>
        <p:spPr bwMode="auto">
          <a:xfrm>
            <a:off x="8490936" y="7855346"/>
            <a:ext cx="927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見通し悪い</a:t>
            </a:r>
            <a:endParaRPr lang="en-US" altLang="ja-JP" sz="800">
              <a:latin typeface="Calibri" pitchFamily="34" charset="0"/>
            </a:endParaRPr>
          </a:p>
          <a:p>
            <a:r>
              <a:rPr lang="ja-JP" altLang="en-US" sz="800">
                <a:latin typeface="Calibri" pitchFamily="34" charset="0"/>
              </a:rPr>
              <a:t>川へ下りない</a:t>
            </a:r>
          </a:p>
        </p:txBody>
      </p:sp>
      <p:sp>
        <p:nvSpPr>
          <p:cNvPr id="341" name="テキスト ボックス 44"/>
          <p:cNvSpPr txBox="1">
            <a:spLocks noChangeArrowheads="1"/>
          </p:cNvSpPr>
          <p:nvPr/>
        </p:nvSpPr>
        <p:spPr bwMode="auto">
          <a:xfrm>
            <a:off x="7627336" y="8503046"/>
            <a:ext cx="779462" cy="215900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渋川小学校</a:t>
            </a:r>
          </a:p>
        </p:txBody>
      </p:sp>
      <p:sp>
        <p:nvSpPr>
          <p:cNvPr id="342" name="テキスト ボックス 45"/>
          <p:cNvSpPr txBox="1">
            <a:spLocks noChangeArrowheads="1"/>
          </p:cNvSpPr>
          <p:nvPr/>
        </p:nvSpPr>
        <p:spPr bwMode="auto">
          <a:xfrm>
            <a:off x="6193823" y="7760096"/>
            <a:ext cx="800100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印場中央公園</a:t>
            </a:r>
          </a:p>
        </p:txBody>
      </p:sp>
      <p:sp>
        <p:nvSpPr>
          <p:cNvPr id="343" name="テキスト ボックス 46"/>
          <p:cNvSpPr txBox="1">
            <a:spLocks noChangeArrowheads="1"/>
          </p:cNvSpPr>
          <p:nvPr/>
        </p:nvSpPr>
        <p:spPr bwMode="auto">
          <a:xfrm>
            <a:off x="8516336" y="7172721"/>
            <a:ext cx="5953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越水公園</a:t>
            </a:r>
          </a:p>
        </p:txBody>
      </p:sp>
      <p:sp>
        <p:nvSpPr>
          <p:cNvPr id="344" name="テキスト ボックス 47"/>
          <p:cNvSpPr txBox="1">
            <a:spLocks noChangeArrowheads="1"/>
          </p:cNvSpPr>
          <p:nvPr/>
        </p:nvSpPr>
        <p:spPr bwMode="auto">
          <a:xfrm>
            <a:off x="6595461" y="9145983"/>
            <a:ext cx="5953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鳥居公園</a:t>
            </a:r>
          </a:p>
        </p:txBody>
      </p:sp>
      <p:sp>
        <p:nvSpPr>
          <p:cNvPr id="345" name="テキスト ボックス 48"/>
          <p:cNvSpPr txBox="1">
            <a:spLocks noChangeArrowheads="1"/>
          </p:cNvSpPr>
          <p:nvPr/>
        </p:nvSpPr>
        <p:spPr bwMode="auto">
          <a:xfrm>
            <a:off x="8259161" y="8885633"/>
            <a:ext cx="5953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渋川公園</a:t>
            </a:r>
          </a:p>
        </p:txBody>
      </p:sp>
      <p:sp>
        <p:nvSpPr>
          <p:cNvPr id="346" name="テキスト ボックス 57"/>
          <p:cNvSpPr txBox="1">
            <a:spLocks noChangeArrowheads="1"/>
          </p:cNvSpPr>
          <p:nvPr/>
        </p:nvSpPr>
        <p:spPr bwMode="auto">
          <a:xfrm>
            <a:off x="3234723" y="9942908"/>
            <a:ext cx="76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車道区別なし</a:t>
            </a:r>
          </a:p>
        </p:txBody>
      </p:sp>
      <p:sp>
        <p:nvSpPr>
          <p:cNvPr id="347" name="テキスト ボックス 54"/>
          <p:cNvSpPr txBox="1">
            <a:spLocks noChangeArrowheads="1"/>
          </p:cNvSpPr>
          <p:nvPr/>
        </p:nvSpPr>
        <p:spPr bwMode="auto">
          <a:xfrm>
            <a:off x="6793898" y="8282383"/>
            <a:ext cx="80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渋川公民館○</a:t>
            </a:r>
            <a:endParaRPr lang="en-US" altLang="ja-JP" sz="800">
              <a:latin typeface="Calibri" pitchFamily="34" charset="0"/>
            </a:endParaRPr>
          </a:p>
          <a:p>
            <a:r>
              <a:rPr lang="ja-JP" altLang="en-US" sz="800">
                <a:latin typeface="Calibri" pitchFamily="34" charset="0"/>
              </a:rPr>
              <a:t>　　児童館</a:t>
            </a:r>
          </a:p>
        </p:txBody>
      </p:sp>
      <p:pic>
        <p:nvPicPr>
          <p:cNvPr id="348" name="図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1811" y="800298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" name="図 6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7361" y="9166621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図 6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5661" y="9912746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" name="テキスト ボックス 63"/>
          <p:cNvSpPr txBox="1">
            <a:spLocks noChangeArrowheads="1"/>
          </p:cNvSpPr>
          <p:nvPr/>
        </p:nvSpPr>
        <p:spPr bwMode="auto">
          <a:xfrm>
            <a:off x="6892323" y="9703196"/>
            <a:ext cx="1057275" cy="2159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○渋川福祉センター</a:t>
            </a:r>
            <a:endParaRPr lang="ja-JP" altLang="en-US" sz="800" b="1">
              <a:latin typeface="Calibri" pitchFamily="34" charset="0"/>
            </a:endParaRPr>
          </a:p>
        </p:txBody>
      </p:sp>
      <p:pic>
        <p:nvPicPr>
          <p:cNvPr id="352" name="図 6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8236" y="7064771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" name="テキスト ボックス 66"/>
          <p:cNvSpPr txBox="1">
            <a:spLocks noChangeArrowheads="1"/>
          </p:cNvSpPr>
          <p:nvPr/>
        </p:nvSpPr>
        <p:spPr bwMode="auto">
          <a:xfrm>
            <a:off x="7078061" y="9904808"/>
            <a:ext cx="7985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 b="1" dirty="0" smtClean="0">
                <a:latin typeface="Calibri" pitchFamily="34" charset="0"/>
              </a:rPr>
              <a:t>塚坪公園</a:t>
            </a:r>
            <a:endParaRPr lang="ja-JP" altLang="en-US" sz="800" b="1" dirty="0">
              <a:latin typeface="Calibri" pitchFamily="34" charset="0"/>
            </a:endParaRPr>
          </a:p>
        </p:txBody>
      </p:sp>
      <p:sp>
        <p:nvSpPr>
          <p:cNvPr id="354" name="テキスト ボックス 67"/>
          <p:cNvSpPr txBox="1">
            <a:spLocks noChangeArrowheads="1"/>
          </p:cNvSpPr>
          <p:nvPr/>
        </p:nvSpPr>
        <p:spPr bwMode="auto">
          <a:xfrm>
            <a:off x="4103086" y="8458596"/>
            <a:ext cx="7985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北島公園</a:t>
            </a:r>
          </a:p>
        </p:txBody>
      </p:sp>
      <p:pic>
        <p:nvPicPr>
          <p:cNvPr id="355" name="図 6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2636" y="824110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" name="図 6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3773" y="8737996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5198" y="6696471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" name="テキスト ボックス 71"/>
          <p:cNvSpPr txBox="1">
            <a:spLocks noChangeArrowheads="1"/>
          </p:cNvSpPr>
          <p:nvPr/>
        </p:nvSpPr>
        <p:spPr bwMode="auto">
          <a:xfrm>
            <a:off x="9346598" y="6831408"/>
            <a:ext cx="696913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二反田公園</a:t>
            </a:r>
          </a:p>
        </p:txBody>
      </p:sp>
      <p:sp>
        <p:nvSpPr>
          <p:cNvPr id="359" name="テキスト ボックス 72"/>
          <p:cNvSpPr txBox="1">
            <a:spLocks noChangeArrowheads="1"/>
          </p:cNvSpPr>
          <p:nvPr/>
        </p:nvSpPr>
        <p:spPr bwMode="auto">
          <a:xfrm>
            <a:off x="6595461" y="6732983"/>
            <a:ext cx="696912" cy="2159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一里山公園</a:t>
            </a:r>
          </a:p>
        </p:txBody>
      </p:sp>
      <p:pic>
        <p:nvPicPr>
          <p:cNvPr id="360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3973" y="6772671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" name="テキスト ボックス 74"/>
          <p:cNvSpPr txBox="1">
            <a:spLocks noChangeArrowheads="1"/>
          </p:cNvSpPr>
          <p:nvPr/>
        </p:nvSpPr>
        <p:spPr bwMode="auto">
          <a:xfrm>
            <a:off x="8219473" y="9279333"/>
            <a:ext cx="947738" cy="215900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800" b="1">
                <a:latin typeface="Calibri" pitchFamily="34" charset="0"/>
              </a:rPr>
              <a:t>西中学校</a:t>
            </a:r>
          </a:p>
        </p:txBody>
      </p:sp>
      <p:sp>
        <p:nvSpPr>
          <p:cNvPr id="362" name="正方形/長方形 6"/>
          <p:cNvSpPr>
            <a:spLocks noChangeArrowheads="1"/>
          </p:cNvSpPr>
          <p:nvPr/>
        </p:nvSpPr>
        <p:spPr bwMode="auto">
          <a:xfrm>
            <a:off x="6282723" y="7244158"/>
            <a:ext cx="801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西部保育園○</a:t>
            </a:r>
          </a:p>
        </p:txBody>
      </p:sp>
      <p:sp>
        <p:nvSpPr>
          <p:cNvPr id="363" name="正方形/長方形 75"/>
          <p:cNvSpPr>
            <a:spLocks noChangeArrowheads="1"/>
          </p:cNvSpPr>
          <p:nvPr/>
        </p:nvSpPr>
        <p:spPr bwMode="auto">
          <a:xfrm>
            <a:off x="5501673" y="6912371"/>
            <a:ext cx="1096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印場ふれあい会館○</a:t>
            </a:r>
          </a:p>
        </p:txBody>
      </p:sp>
      <p:sp>
        <p:nvSpPr>
          <p:cNvPr id="364" name="円/楕円 243"/>
          <p:cNvSpPr/>
          <p:nvPr/>
        </p:nvSpPr>
        <p:spPr>
          <a:xfrm rot="20313272">
            <a:off x="5871561" y="8720533"/>
            <a:ext cx="407987" cy="873125"/>
          </a:xfrm>
          <a:prstGeom prst="ellipse">
            <a:avLst/>
          </a:prstGeom>
          <a:solidFill>
            <a:srgbClr val="00B0F0">
              <a:alpha val="2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grpSp>
        <p:nvGrpSpPr>
          <p:cNvPr id="365" name="Group 69"/>
          <p:cNvGrpSpPr>
            <a:grpSpLocks/>
          </p:cNvGrpSpPr>
          <p:nvPr/>
        </p:nvGrpSpPr>
        <p:grpSpPr bwMode="auto">
          <a:xfrm>
            <a:off x="12012588" y="2080325"/>
            <a:ext cx="1223962" cy="3198346"/>
            <a:chOff x="4649" y="2341"/>
            <a:chExt cx="771" cy="1786"/>
          </a:xfrm>
        </p:grpSpPr>
        <p:sp>
          <p:nvSpPr>
            <p:cNvPr id="366" name="角丸四角形 365"/>
            <p:cNvSpPr/>
            <p:nvPr/>
          </p:nvSpPr>
          <p:spPr>
            <a:xfrm>
              <a:off x="4649" y="2341"/>
              <a:ext cx="771" cy="1786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800"/>
            </a:p>
          </p:txBody>
        </p:sp>
        <p:sp>
          <p:nvSpPr>
            <p:cNvPr id="367" name="正方形/長方形 366"/>
            <p:cNvSpPr>
              <a:spLocks noChangeArrowheads="1"/>
            </p:cNvSpPr>
            <p:nvPr/>
          </p:nvSpPr>
          <p:spPr bwMode="auto">
            <a:xfrm rot="16200000">
              <a:off x="4889" y="3638"/>
              <a:ext cx="311" cy="566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8" name="テキスト ボックス 310"/>
            <p:cNvSpPr txBox="1">
              <a:spLocks noChangeArrowheads="1"/>
            </p:cNvSpPr>
            <p:nvPr/>
          </p:nvSpPr>
          <p:spPr bwMode="auto">
            <a:xfrm>
              <a:off x="4740" y="3764"/>
              <a:ext cx="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800" dirty="0">
                  <a:latin typeface="Calibri" pitchFamily="34" charset="0"/>
                </a:rPr>
                <a:t>地震時に瓦やブロック塀に注意するポイント</a:t>
              </a:r>
            </a:p>
          </p:txBody>
        </p:sp>
        <p:sp>
          <p:nvSpPr>
            <p:cNvPr id="369" name="テキスト ボックス 311"/>
            <p:cNvSpPr txBox="1">
              <a:spLocks noChangeArrowheads="1"/>
            </p:cNvSpPr>
            <p:nvPr/>
          </p:nvSpPr>
          <p:spPr bwMode="auto">
            <a:xfrm>
              <a:off x="4740" y="3158"/>
              <a:ext cx="573" cy="136"/>
            </a:xfrm>
            <a:prstGeom prst="rect">
              <a:avLst/>
            </a:prstGeom>
            <a:solidFill>
              <a:srgbClr val="FF0000">
                <a:alpha val="49019"/>
              </a:srgb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800" dirty="0">
                  <a:latin typeface="Calibri" pitchFamily="34" charset="0"/>
                </a:rPr>
                <a:t>交通事故注意</a:t>
              </a:r>
            </a:p>
          </p:txBody>
        </p:sp>
        <p:sp>
          <p:nvSpPr>
            <p:cNvPr id="370" name="テキスト ボックス 313"/>
            <p:cNvSpPr txBox="1">
              <a:spLocks noChangeArrowheads="1"/>
            </p:cNvSpPr>
            <p:nvPr/>
          </p:nvSpPr>
          <p:spPr bwMode="auto">
            <a:xfrm>
              <a:off x="4740" y="2795"/>
              <a:ext cx="576" cy="136"/>
            </a:xfrm>
            <a:prstGeom prst="rect">
              <a:avLst/>
            </a:prstGeom>
            <a:solidFill>
              <a:srgbClr val="993300">
                <a:alpha val="50980"/>
              </a:srgbClr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800" dirty="0">
                  <a:latin typeface="Calibri" pitchFamily="34" charset="0"/>
                </a:rPr>
                <a:t>土砂災害注意</a:t>
              </a:r>
            </a:p>
          </p:txBody>
        </p:sp>
        <p:sp>
          <p:nvSpPr>
            <p:cNvPr id="371" name="テキスト ボックス 370"/>
            <p:cNvSpPr txBox="1">
              <a:spLocks noChangeArrowheads="1"/>
            </p:cNvSpPr>
            <p:nvPr/>
          </p:nvSpPr>
          <p:spPr bwMode="auto">
            <a:xfrm>
              <a:off x="4740" y="2432"/>
              <a:ext cx="590" cy="136"/>
            </a:xfrm>
            <a:prstGeom prst="rect">
              <a:avLst/>
            </a:prstGeom>
            <a:solidFill>
              <a:srgbClr val="00B050">
                <a:alpha val="49001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800" b="1" dirty="0">
                  <a:latin typeface="+mn-lt"/>
                  <a:ea typeface="+mn-ea"/>
                </a:rPr>
                <a:t>指定避難所</a:t>
              </a:r>
            </a:p>
          </p:txBody>
        </p:sp>
        <p:sp>
          <p:nvSpPr>
            <p:cNvPr id="372" name="テキスト ボックス 316"/>
            <p:cNvSpPr txBox="1">
              <a:spLocks noChangeArrowheads="1"/>
            </p:cNvSpPr>
            <p:nvPr/>
          </p:nvSpPr>
          <p:spPr bwMode="auto">
            <a:xfrm>
              <a:off x="4740" y="2976"/>
              <a:ext cx="568" cy="136"/>
            </a:xfrm>
            <a:prstGeom prst="rect">
              <a:avLst/>
            </a:prstGeom>
            <a:solidFill>
              <a:srgbClr val="00FFFF">
                <a:alpha val="50980"/>
              </a:srgbClr>
            </a:solidFill>
            <a:ln w="25400">
              <a:solidFill>
                <a:srgbClr val="00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800">
                  <a:latin typeface="Calibri" pitchFamily="34" charset="0"/>
                </a:rPr>
                <a:t>雨時冠水注意</a:t>
              </a:r>
            </a:p>
          </p:txBody>
        </p:sp>
        <p:grpSp>
          <p:nvGrpSpPr>
            <p:cNvPr id="373" name="Group 77"/>
            <p:cNvGrpSpPr>
              <a:grpSpLocks/>
            </p:cNvGrpSpPr>
            <p:nvPr/>
          </p:nvGrpSpPr>
          <p:grpSpPr bwMode="auto">
            <a:xfrm>
              <a:off x="4740" y="2614"/>
              <a:ext cx="590" cy="138"/>
              <a:chOff x="4694" y="2522"/>
              <a:chExt cx="590" cy="138"/>
            </a:xfrm>
          </p:grpSpPr>
          <p:sp>
            <p:nvSpPr>
              <p:cNvPr id="377" name="テキスト ボックス 295"/>
              <p:cNvSpPr txBox="1">
                <a:spLocks noChangeArrowheads="1"/>
              </p:cNvSpPr>
              <p:nvPr/>
            </p:nvSpPr>
            <p:spPr bwMode="auto">
              <a:xfrm>
                <a:off x="4694" y="2522"/>
                <a:ext cx="590" cy="136"/>
              </a:xfrm>
              <a:prstGeom prst="rect">
                <a:avLst/>
              </a:prstGeom>
              <a:solidFill>
                <a:srgbClr val="92D050">
                  <a:alpha val="49019"/>
                </a:srgbClr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sz="800">
                    <a:latin typeface="Calibri" pitchFamily="34" charset="0"/>
                  </a:rPr>
                  <a:t>一時避難所</a:t>
                </a:r>
              </a:p>
            </p:txBody>
          </p:sp>
          <p:pic>
            <p:nvPicPr>
              <p:cNvPr id="378" name="図 289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63" y="2564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74" name="Group 80"/>
            <p:cNvGrpSpPr>
              <a:grpSpLocks/>
            </p:cNvGrpSpPr>
            <p:nvPr/>
          </p:nvGrpSpPr>
          <p:grpSpPr bwMode="auto">
            <a:xfrm>
              <a:off x="4740" y="3583"/>
              <a:ext cx="589" cy="136"/>
              <a:chOff x="4740" y="3765"/>
              <a:chExt cx="589" cy="136"/>
            </a:xfrm>
          </p:grpSpPr>
          <p:sp>
            <p:nvSpPr>
              <p:cNvPr id="375" name="テキスト ボックス 316"/>
              <p:cNvSpPr txBox="1">
                <a:spLocks noChangeArrowheads="1"/>
              </p:cNvSpPr>
              <p:nvPr/>
            </p:nvSpPr>
            <p:spPr bwMode="auto">
              <a:xfrm>
                <a:off x="4740" y="3765"/>
                <a:ext cx="589" cy="1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sz="800" dirty="0">
                    <a:latin typeface="Calibri" pitchFamily="34" charset="0"/>
                  </a:rPr>
                  <a:t>危険な交差点</a:t>
                </a:r>
              </a:p>
            </p:txBody>
          </p:sp>
          <p:pic>
            <p:nvPicPr>
              <p:cNvPr id="376" name="図 315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22" y="377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79" name="テキスト ボックス 23"/>
          <p:cNvSpPr txBox="1">
            <a:spLocks noChangeArrowheads="1"/>
          </p:cNvSpPr>
          <p:nvPr/>
        </p:nvSpPr>
        <p:spPr bwMode="auto">
          <a:xfrm>
            <a:off x="8490936" y="7423546"/>
            <a:ext cx="59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側溝注意</a:t>
            </a:r>
          </a:p>
        </p:txBody>
      </p:sp>
      <p:sp>
        <p:nvSpPr>
          <p:cNvPr id="380" name="テキスト ボックス 38"/>
          <p:cNvSpPr txBox="1">
            <a:spLocks noChangeArrowheads="1"/>
          </p:cNvSpPr>
          <p:nvPr/>
        </p:nvSpPr>
        <p:spPr bwMode="auto">
          <a:xfrm>
            <a:off x="5395311" y="8863408"/>
            <a:ext cx="668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見通し悪い</a:t>
            </a:r>
          </a:p>
        </p:txBody>
      </p:sp>
      <p:sp>
        <p:nvSpPr>
          <p:cNvPr id="381" name="角丸四角形 380"/>
          <p:cNvSpPr/>
          <p:nvPr/>
        </p:nvSpPr>
        <p:spPr>
          <a:xfrm rot="4355460" flipH="1">
            <a:off x="6065236" y="8703071"/>
            <a:ext cx="93662" cy="322262"/>
          </a:xfrm>
          <a:prstGeom prst="roundRect">
            <a:avLst/>
          </a:prstGeom>
          <a:solidFill>
            <a:srgbClr val="FF0000">
              <a:alpha val="4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/>
          </a:p>
        </p:txBody>
      </p:sp>
      <p:sp>
        <p:nvSpPr>
          <p:cNvPr id="382" name="テキスト ボックス 6"/>
          <p:cNvSpPr txBox="1">
            <a:spLocks noChangeArrowheads="1"/>
          </p:cNvSpPr>
          <p:nvPr/>
        </p:nvSpPr>
        <p:spPr bwMode="auto">
          <a:xfrm>
            <a:off x="5322286" y="9344421"/>
            <a:ext cx="1057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>
                <a:latin typeface="Calibri" pitchFamily="34" charset="0"/>
              </a:rPr>
              <a:t>浸水・冠水想定地域</a:t>
            </a:r>
          </a:p>
        </p:txBody>
      </p:sp>
      <p:pic>
        <p:nvPicPr>
          <p:cNvPr id="383" name="Picture 65" descr="icon_3g_1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1798" y="8071246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" name="図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3629" y="9579371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" name="図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5448" y="680283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12157050" y="3941636"/>
            <a:ext cx="901700" cy="2307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91182" y="3935450"/>
            <a:ext cx="793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不審者注意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2703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241</Words>
  <Application>Microsoft Office PowerPoint</Application>
  <PresentationFormat>ユーザー設定</PresentationFormat>
  <Paragraphs>90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SAKURA-27</dc:creator>
  <cp:lastModifiedBy>nishi07</cp:lastModifiedBy>
  <cp:revision>5</cp:revision>
  <cp:lastPrinted>2013-06-27T01:05:50Z</cp:lastPrinted>
  <dcterms:created xsi:type="dcterms:W3CDTF">2013-06-27T01:02:21Z</dcterms:created>
  <dcterms:modified xsi:type="dcterms:W3CDTF">2014-12-10T09:54:26Z</dcterms:modified>
</cp:coreProperties>
</file>